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76" r:id="rId2"/>
    <p:sldId id="279" r:id="rId3"/>
    <p:sldId id="280" r:id="rId4"/>
    <p:sldId id="283" r:id="rId5"/>
    <p:sldId id="284" r:id="rId6"/>
    <p:sldId id="275" r:id="rId7"/>
    <p:sldId id="259" r:id="rId8"/>
    <p:sldId id="260" r:id="rId9"/>
    <p:sldId id="262" r:id="rId10"/>
    <p:sldId id="285" r:id="rId11"/>
    <p:sldId id="261" r:id="rId12"/>
    <p:sldId id="263" r:id="rId13"/>
    <p:sldId id="264" r:id="rId14"/>
    <p:sldId id="265" r:id="rId15"/>
    <p:sldId id="266" r:id="rId16"/>
    <p:sldId id="267" r:id="rId17"/>
    <p:sldId id="278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C58805"/>
    <a:srgbClr val="D39E18"/>
    <a:srgbClr val="D6A31B"/>
    <a:srgbClr val="F1C12C"/>
    <a:srgbClr val="CD9611"/>
    <a:srgbClr val="8F6003"/>
    <a:srgbClr val="C88D09"/>
    <a:srgbClr val="AC7300"/>
    <a:srgbClr val="D39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1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05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1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4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99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64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72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image" Target="../media/image28.png"/><Relationship Id="rId7" Type="http://schemas.openxmlformats.org/officeDocument/2006/relationships/slide" Target="slide5.xml"/><Relationship Id="rId12" Type="http://schemas.openxmlformats.org/officeDocument/2006/relationships/slide" Target="slide14.xml"/><Relationship Id="rId17" Type="http://schemas.openxmlformats.org/officeDocument/2006/relationships/slide" Target="slide13.xml"/><Relationship Id="rId2" Type="http://schemas.openxmlformats.org/officeDocument/2006/relationships/notesSlide" Target="../notesSlides/notesSlide18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slide" Target="slide1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7520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20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93" y="2322686"/>
            <a:ext cx="3762375" cy="310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86139" y="2403854"/>
            <a:ext cx="6363478" cy="186378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5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478" y="2402163"/>
            <a:ext cx="4334480" cy="1867161"/>
          </a:xfrm>
          <a:prstGeom prst="rect">
            <a:avLst/>
          </a:prstGeom>
        </p:spPr>
      </p:pic>
      <p:sp>
        <p:nvSpPr>
          <p:cNvPr id="15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1748529" y="171097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Battery Charger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5912828" y="-37335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6108632" y="1745960"/>
            <a:ext cx="45719" cy="472961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39561" y="1710979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Buck – Boost Converter</a:t>
            </a:r>
            <a:endParaRPr lang="el-GR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5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896658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518B3199-FF2C-F11A-46F4-C82C62469556}"/>
              </a:ext>
            </a:extLst>
          </p:cNvPr>
          <p:cNvSpPr/>
          <p:nvPr/>
        </p:nvSpPr>
        <p:spPr>
          <a:xfrm>
            <a:off x="0" y="-473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8518178" y="2938575"/>
            <a:ext cx="472968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IFFT error : 0.049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PBR error : 1.312 m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err="1" smtClean="0"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error : 0.650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First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ABEABEA-04A1-4F67-1F59-54EB1CA2282A}"/>
              </a:ext>
            </a:extLst>
          </p:cNvPr>
          <p:cNvSpPr/>
          <p:nvPr/>
        </p:nvSpPr>
        <p:spPr>
          <a:xfrm>
            <a:off x="8905327" y="2955496"/>
            <a:ext cx="45719" cy="90636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02306"/>
            <a:ext cx="8291374" cy="3928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Second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19806"/>
            <a:ext cx="6678062" cy="333903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4" y="1619806"/>
            <a:ext cx="3618167" cy="333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-12930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Third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1F0ED"/>
              </a:clrFrom>
              <a:clrTo>
                <a:srgbClr val="F1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2" y="1643979"/>
            <a:ext cx="6030037" cy="4172877"/>
          </a:xfrm>
          <a:prstGeom prst="rect">
            <a:avLst/>
          </a:prstGeom>
        </p:spPr>
      </p:pic>
      <p:graphicFrame>
        <p:nvGraphicFramePr>
          <p:cNvPr id="22" name="Πίνακας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4079"/>
              </p:ext>
            </p:extLst>
          </p:nvPr>
        </p:nvGraphicFramePr>
        <p:xfrm>
          <a:off x="7151551" y="2299567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to Target</a:t>
                      </a:r>
                      <a:r>
                        <a:rPr lang="en-US" baseline="0" dirty="0" smtClean="0"/>
                        <a:t> 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l-GR" dirty="0" smtClean="0"/>
                        <a:t>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4.5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Error Heat Map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" y="1439371"/>
            <a:ext cx="4861941" cy="4626407"/>
          </a:xfrm>
          <a:prstGeom prst="rect">
            <a:avLst/>
          </a:prstGeom>
        </p:spPr>
      </p:pic>
      <p:graphicFrame>
        <p:nvGraphicFramePr>
          <p:cNvPr id="17" name="Πίνακας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52849"/>
              </p:ext>
            </p:extLst>
          </p:nvPr>
        </p:nvGraphicFramePr>
        <p:xfrm>
          <a:off x="6426200" y="2178732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Average error </a:t>
                      </a:r>
                      <a:r>
                        <a:rPr lang="en-US" baseline="0" smtClean="0"/>
                        <a:t>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0.142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0.177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0.193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Sub-meter ranging achieved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Modular &amp; scalable Solution 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Cost-effective design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18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 real-time </a:t>
            </a:r>
            <a:r>
              <a:rPr lang="en-US" sz="1800" dirty="0" smtClean="0"/>
              <a:t>supervision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Anchor </a:t>
            </a:r>
            <a:r>
              <a:rPr lang="en-US" sz="1800" dirty="0" smtClean="0"/>
              <a:t>Hardware Optimization</a:t>
            </a:r>
            <a:endParaRPr lang="en-US" sz="18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20" name="Εικόνα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87" y="1725883"/>
            <a:ext cx="3762375" cy="310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4B6B4-07A2-8672-0C36-D779A8412D5D}"/>
              </a:ext>
            </a:extLst>
          </p:cNvPr>
          <p:cNvSpPr txBox="1"/>
          <p:nvPr/>
        </p:nvSpPr>
        <p:spPr>
          <a:xfrm>
            <a:off x="1055912" y="1567036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Theory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4" action="ppaction://hlinksldjump"/>
              </a:rPr>
              <a:t>BLE Position Approaches         </a:t>
            </a:r>
            <a:r>
              <a:rPr lang="el-GR" dirty="0" smtClean="0">
                <a:solidFill>
                  <a:schemeClr val="tx1"/>
                </a:solidFill>
                <a:hlinkClick r:id="rId4" action="ppaction://hlinksldjump"/>
              </a:rPr>
              <a:t>                            σελ.3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5" action="ppaction://hlinksldjump"/>
              </a:rPr>
              <a:t>IFFT Based Ranging   </a:t>
            </a:r>
            <a:r>
              <a:rPr lang="el-GR" dirty="0" smtClean="0">
                <a:solidFill>
                  <a:schemeClr val="tx1"/>
                </a:solidFill>
                <a:hlinkClick r:id="rId5" action="ppaction://hlinksldjump"/>
              </a:rPr>
              <a:t>                                          σελ.4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xmlns:lc="http://schemas.openxmlformats.org/drawingml/2006/lockedCanvas" val="tx"/>
                    </a:ext>
                  </a:extLst>
                </a:hlinkClick>
              </a:rPr>
              <a:t>Phase Based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xmlns:lc="http://schemas.openxmlformats.org/drawingml/2006/lockedCanvas" val="tx"/>
                    </a:ext>
                  </a:extLst>
                </a:hlinkClick>
              </a:rPr>
              <a:t>Ranging   </a:t>
            </a:r>
            <a:r>
              <a:rPr lang="el-GR" dirty="0" smtClean="0">
                <a:solidFill>
                  <a:schemeClr val="tx1"/>
                </a:solidFill>
                <a:hlinkClick r:id="rId7" action="ppaction://hlinksldjump"/>
              </a:rPr>
              <a:t>                                       σελ.5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1055912" y="3471403"/>
            <a:ext cx="4860000" cy="1600438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Hardware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8" action="ppaction://hlinksldjump"/>
              </a:rPr>
              <a:t>PCB 3D Model 			           </a:t>
            </a:r>
            <a:r>
              <a:rPr lang="el-GR" dirty="0" smtClean="0">
                <a:solidFill>
                  <a:schemeClr val="tx1"/>
                </a:solidFill>
                <a:hlinkClick r:id="rId8" action="ppaction://hlinksldjump"/>
              </a:rPr>
              <a:t>σελ.6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/>
              </a:rPr>
              <a:t>PCB Layers              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6" action="ppaction://hlinksldjump"/>
              </a:rPr>
              <a:t>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9" action="ppaction://hlinksldjump"/>
              </a:rPr>
              <a:t>PCB Schematic 			           </a:t>
            </a:r>
            <a:r>
              <a:rPr lang="el-GR" dirty="0" smtClean="0">
                <a:solidFill>
                  <a:schemeClr val="tx1"/>
                </a:solidFill>
                <a:hlinkClick r:id="rId9" action="ppaction://hlinksldjump"/>
              </a:rPr>
              <a:t>σελ.8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0" action="ppaction://hlinksldjump"/>
              </a:rPr>
              <a:t>Power Supply Implementation		           </a:t>
            </a:r>
            <a:r>
              <a:rPr lang="el-GR" dirty="0" smtClean="0">
                <a:solidFill>
                  <a:schemeClr val="tx1"/>
                </a:solidFill>
                <a:hlinkClick r:id="rId10" action="ppaction://hlinksldjump"/>
              </a:rPr>
              <a:t>σελ.9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1" action="ppaction://hlinksldjump"/>
              </a:rPr>
              <a:t>UART - USB Bridge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11" action="ppaction://hlinksldjump"/>
              </a:rPr>
              <a:t>σελ.11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AD487-57EC-68F5-A82C-7556315FA23C}"/>
              </a:ext>
            </a:extLst>
          </p:cNvPr>
          <p:cNvSpPr txBox="1"/>
          <p:nvPr/>
        </p:nvSpPr>
        <p:spPr>
          <a:xfrm>
            <a:off x="6422571" y="3001387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Results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2" action="ppaction://hlinksldjump"/>
              </a:rPr>
              <a:t>First Testing Set Up                                             σελ.14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Second Testing Set Up         </a:t>
            </a:r>
            <a:r>
              <a:rPr lang="el-GR" dirty="0" smtClean="0">
                <a:solidFill>
                  <a:schemeClr val="tx1"/>
                </a:solidFill>
                <a:hlinkClick r:id="rId13" action="ppaction://hlinksldjump"/>
              </a:rPr>
              <a:t>                 </a:t>
            </a: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              σελ.15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4" action="ppaction://hlinksldjump"/>
              </a:rPr>
              <a:t>Third Testing Set Up                            </a:t>
            </a:r>
            <a:r>
              <a:rPr lang="el-GR" dirty="0" smtClean="0">
                <a:solidFill>
                  <a:schemeClr val="tx1"/>
                </a:solidFill>
                <a:hlinkClick r:id="rId14" action="ppaction://hlinksldjump"/>
              </a:rPr>
              <a:t>            </a:t>
            </a:r>
            <a:r>
              <a:rPr lang="en-US" dirty="0" smtClean="0">
                <a:solidFill>
                  <a:schemeClr val="tx1"/>
                </a:solidFill>
                <a:hlinkClick r:id="rId14" action="ppaction://hlinksldjump"/>
              </a:rPr>
              <a:t>    σελ.16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EBE7D-DCC4-4078-17BB-307F571B5131}"/>
              </a:ext>
            </a:extLst>
          </p:cNvPr>
          <p:cNvSpPr txBox="1"/>
          <p:nvPr/>
        </p:nvSpPr>
        <p:spPr>
          <a:xfrm>
            <a:off x="6422571" y="4639464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6422571" y="1567036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Firmware</a:t>
            </a:r>
            <a:r>
              <a:rPr lang="en-US" b="1" i="1" u="sng" dirty="0" smtClean="0">
                <a:solidFill>
                  <a:schemeClr val="tx1"/>
                </a:solidFill>
              </a:rPr>
              <a:t>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6" action="ppaction://hlinksldjump"/>
              </a:rPr>
              <a:t>Reflector Firmware Flowchart    	         </a:t>
            </a:r>
            <a:r>
              <a:rPr lang="el-GR" dirty="0" smtClean="0">
                <a:solidFill>
                  <a:schemeClr val="tx1"/>
                </a:solidFill>
                <a:hlinkClick r:id="rId16" action="ppaction://hlinksldjump"/>
              </a:rPr>
              <a:t>σελ.12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7" action="ppaction://hlinksldjump"/>
              </a:rPr>
              <a:t>Initiator Firmware Flowchart                                </a:t>
            </a:r>
            <a:r>
              <a:rPr lang="el-GR" dirty="0" smtClean="0">
                <a:solidFill>
                  <a:schemeClr val="tx1"/>
                </a:solidFill>
                <a:hlinkClick r:id="rId17" action="ppaction://hlinksldjump"/>
              </a:rPr>
              <a:t>σελ.13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49" y="2031823"/>
            <a:ext cx="5279867" cy="2801562"/>
          </a:xfrm>
          <a:prstGeom prst="rect">
            <a:avLst/>
          </a:prstGeom>
        </p:spPr>
      </p:pic>
      <p:sp>
        <p:nvSpPr>
          <p:cNvPr id="5" name="AutoShape 2" descr="Εικόνα 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" y="1066288"/>
            <a:ext cx="4725423" cy="4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2" y="214950"/>
            <a:ext cx="62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BLE </a:t>
            </a:r>
            <a:r>
              <a:rPr lang="en-US" sz="3200" b="1" dirty="0">
                <a:solidFill>
                  <a:srgbClr val="C28300"/>
                </a:solidFill>
              </a:rPr>
              <a:t>Positioning </a:t>
            </a:r>
            <a:r>
              <a:rPr lang="en-US" sz="3200" b="1" dirty="0" smtClean="0">
                <a:solidFill>
                  <a:srgbClr val="C28300"/>
                </a:solidFill>
              </a:rPr>
              <a:t>Approaches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3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6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096" y="178315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RSSI (Received Signal Strength)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030925" y="-36963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137602" y="1750218"/>
            <a:ext cx="3343198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Channel Sounding (BLE 6.0)</a:t>
            </a:r>
            <a:endParaRPr lang="en-US" sz="1700" b="1" i="1" dirty="0" smtClean="0">
              <a:latin typeface="+mj-lt"/>
            </a:endParaRPr>
          </a:p>
          <a:p>
            <a:pPr marL="203200"/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844226" y="1783159"/>
            <a:ext cx="59692" cy="4442507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 flipH="1">
            <a:off x="8121706" y="1783159"/>
            <a:ext cx="45719" cy="444250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3792519" y="1774143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err="1">
                <a:latin typeface="+mj-lt"/>
              </a:rPr>
              <a:t>AoA</a:t>
            </a:r>
            <a:r>
              <a:rPr lang="en-US" sz="1700" b="1" i="1" dirty="0">
                <a:latin typeface="+mj-lt"/>
              </a:rPr>
              <a:t> / </a:t>
            </a:r>
            <a:r>
              <a:rPr lang="en-US" sz="1700" b="1" i="1" dirty="0" err="1">
                <a:latin typeface="+mj-lt"/>
              </a:rPr>
              <a:t>AoD</a:t>
            </a:r>
            <a:r>
              <a:rPr lang="en-US" sz="1700" b="1" i="1" dirty="0">
                <a:latin typeface="+mj-lt"/>
              </a:rPr>
              <a:t> (Direction Finding arrays</a:t>
            </a:r>
            <a:r>
              <a:rPr lang="en-US" sz="1700" b="1" i="1" dirty="0" smtClean="0">
                <a:latin typeface="+mj-lt"/>
              </a:rPr>
              <a:t>)</a:t>
            </a:r>
            <a:endParaRPr lang="el-GR" sz="1800" dirty="0" smtClean="0">
              <a:latin typeface="+mj-lt"/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" y="3092129"/>
            <a:ext cx="3597771" cy="2195805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47" y="3087838"/>
            <a:ext cx="3817444" cy="2200096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47" y="2638089"/>
            <a:ext cx="3566469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IFFT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Measure </a:t>
            </a:r>
            <a:r>
              <a:rPr lang="en-US" sz="1200" b="1" dirty="0"/>
              <a:t>channel transfer H(f)</a:t>
            </a:r>
            <a:r>
              <a:rPr lang="en-US" sz="1200" dirty="0"/>
              <a:t> on multiple tones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b="1" dirty="0"/>
              <a:t>IFFT → CIR</a:t>
            </a:r>
            <a:r>
              <a:rPr lang="en-US" sz="1200" dirty="0"/>
              <a:t> to expose first arrival peak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First detectable path delay → </a:t>
            </a:r>
            <a:r>
              <a:rPr lang="en-US" sz="1200" b="1" dirty="0"/>
              <a:t>distance = </a:t>
            </a:r>
            <a:r>
              <a:rPr lang="en-US" sz="1200" b="1" dirty="0" err="1"/>
              <a:t>c·τ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Strong in LOS, stable in mild multipath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IFFT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Fast Fourier Transform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70759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" y="2326113"/>
            <a:ext cx="5739674" cy="31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PBR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Phase of tones </a:t>
            </a:r>
            <a:r>
              <a:rPr lang="en-US" sz="1200" dirty="0"/>
              <a:t>shifts with distance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ompare </a:t>
            </a:r>
            <a:r>
              <a:rPr lang="en-US" sz="1200" dirty="0"/>
              <a:t>across frequencies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Multi-tone </a:t>
            </a:r>
            <a:r>
              <a:rPr lang="en-US" sz="1200" dirty="0"/>
              <a:t>fit resolves </a:t>
            </a:r>
            <a:r>
              <a:rPr lang="en-US" sz="1200" b="1" dirty="0" smtClean="0"/>
              <a:t>2</a:t>
            </a:r>
            <a:r>
              <a:rPr lang="el-GR" sz="1200" b="1" dirty="0"/>
              <a:t>π </a:t>
            </a:r>
            <a:r>
              <a:rPr lang="en-US" sz="1200" b="1" dirty="0" smtClean="0"/>
              <a:t>wrapping</a:t>
            </a:r>
            <a:endParaRPr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Phase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341219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7" y="1385805"/>
            <a:ext cx="5351657" cy="4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307" y1="81361" x2="20050" y2="73669"/>
                        <a14:foregroundMark x1="57673" y1="87278" x2="48762" y2="87574"/>
                        <a14:foregroundMark x1="61634" y1="92308" x2="60396" y2="99112"/>
                        <a14:foregroundMark x1="36881" y1="87278" x2="38119" y2="99112"/>
                        <a14:foregroundMark x1="38614" y1="98225" x2="52723" y2="96154"/>
                        <a14:foregroundMark x1="56931" y1="82544" x2="42574" y2="84320"/>
                        <a14:foregroundMark x1="49010" y1="76923" x2="49010" y2="76923"/>
                        <a14:foregroundMark x1="36139" y1="63905" x2="32178" y2="44083"/>
                        <a14:foregroundMark x1="57921" y1="12130" x2="57921" y2="12130"/>
                        <a14:foregroundMark x1="25000" y1="19231" x2="24752" y2="5621"/>
                        <a14:foregroundMark x1="25000" y1="2663" x2="24257" y2="0"/>
                        <a14:foregroundMark x1="25000" y1="3550" x2="25000" y2="3254"/>
                        <a14:foregroundMark x1="69802" y1="16864" x2="67822" y2="0"/>
                        <a14:foregroundMark x1="66832" y1="1479" x2="25248" y2="888"/>
                        <a14:foregroundMark x1="39604" y1="9172" x2="39604" y2="9172"/>
                        <a14:foregroundMark x1="51733" y1="9172" x2="38861" y2="18935"/>
                        <a14:foregroundMark x1="36881" y1="9763" x2="30941" y2="19822"/>
                        <a14:foregroundMark x1="32178" y1="8580" x2="51485" y2="13905"/>
                        <a14:foregroundMark x1="32178" y1="8580" x2="53713" y2="6805"/>
                        <a14:foregroundMark x1="56683" y1="9467" x2="60396" y2="15089"/>
                        <a14:foregroundMark x1="62376" y1="4734" x2="62376" y2="16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1652274"/>
            <a:ext cx="3848100" cy="3219450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08" y="1652274"/>
            <a:ext cx="3762375" cy="310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413</Words>
  <Application>Microsoft Office PowerPoint</Application>
  <PresentationFormat>Ευρεία οθόνη</PresentationFormat>
  <Paragraphs>170</Paragraphs>
  <Slides>19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Asus</cp:lastModifiedBy>
  <cp:revision>215</cp:revision>
  <dcterms:modified xsi:type="dcterms:W3CDTF">2025-10-21T19:30:22Z</dcterms:modified>
</cp:coreProperties>
</file>